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52" r:id="rId3"/>
    <p:sldId id="592" r:id="rId4"/>
    <p:sldId id="605" r:id="rId5"/>
    <p:sldId id="593" r:id="rId6"/>
    <p:sldId id="594" r:id="rId7"/>
    <p:sldId id="595" r:id="rId8"/>
    <p:sldId id="598" r:id="rId9"/>
    <p:sldId id="597" r:id="rId10"/>
    <p:sldId id="600" r:id="rId11"/>
    <p:sldId id="601" r:id="rId12"/>
    <p:sldId id="606" r:id="rId13"/>
    <p:sldId id="607" r:id="rId14"/>
    <p:sldId id="599" r:id="rId15"/>
    <p:sldId id="602" r:id="rId16"/>
    <p:sldId id="596" r:id="rId17"/>
    <p:sldId id="604" r:id="rId18"/>
    <p:sldId id="609" r:id="rId19"/>
    <p:sldId id="603" r:id="rId20"/>
    <p:sldId id="395" r:id="rId21"/>
    <p:sldId id="396" r:id="rId22"/>
    <p:sldId id="412" r:id="rId23"/>
    <p:sldId id="608" r:id="rId24"/>
    <p:sldId id="354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7" autoAdjust="0"/>
    <p:restoredTop sz="99080" autoAdjust="0"/>
  </p:normalViewPr>
  <p:slideViewPr>
    <p:cSldViewPr snapToGrid="0">
      <p:cViewPr>
        <p:scale>
          <a:sx n="75" d="100"/>
          <a:sy n="75" d="100"/>
        </p:scale>
        <p:origin x="-1926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DE00-BB82-4CD7-BC39-2EBCF3F9E61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DF06A-46B3-447C-9FD5-B14C3239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numCol="1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numCol="1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alt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numCol="1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numCol="1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numCol="1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numCol="1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numCol="1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numCol="1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amson.ru/AIR/FINAL/05_RUS_Instruction_HongKong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damson.ru/AIR/FINAL/05_RUS_Instruction_HongKong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278" y="829341"/>
            <a:ext cx="10877355" cy="224768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4000" dirty="0" smtClean="0">
                <a:latin typeface="Calibri" pitchFamily="34" charset="0"/>
                <a:cs typeface="Calibri" pitchFamily="34" charset="0"/>
              </a:rPr>
              <a:t>Организация работы</a:t>
            </a:r>
            <a:br>
              <a:rPr lang="ru-RU" alt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4000" dirty="0" smtClean="0">
                <a:latin typeface="Calibri" pitchFamily="34" charset="0"/>
                <a:cs typeface="Calibri" pitchFamily="34" charset="0"/>
              </a:rPr>
              <a:t>реанимационной службы в</a:t>
            </a:r>
            <a:br>
              <a:rPr lang="ru-RU" alt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altLang="ru-RU" sz="4000" dirty="0" smtClean="0">
                <a:latin typeface="Calibri" pitchFamily="34" charset="0"/>
                <a:cs typeface="Calibri" pitchFamily="34" charset="0"/>
              </a:rPr>
              <a:t>период эпидемии COVID -19</a:t>
            </a:r>
            <a:endParaRPr lang="ru-RU" altLang="ru-RU" sz="4400" dirty="0">
              <a:latin typeface="Calibri" pitchFamily="34" charset="0"/>
              <a:ea typeface="Calibri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543" y="3991429"/>
            <a:ext cx="6618514" cy="1612958"/>
          </a:xfrm>
        </p:spPr>
        <p:txBody>
          <a:bodyPr numCol="1">
            <a:normAutofit fontScale="47500" lnSpcReduction="20000"/>
          </a:bodyPr>
          <a:lstStyle/>
          <a:p>
            <a:pPr lvl="0">
              <a:buClr>
                <a:srgbClr val="000000"/>
              </a:buClr>
            </a:pPr>
            <a:r>
              <a:rPr lang="ru-RU" altLang="ru-RU" sz="6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М.А.Петрушин</a:t>
            </a:r>
          </a:p>
          <a:p>
            <a:pPr lvl="0">
              <a:buClr>
                <a:srgbClr val="000000"/>
              </a:buClr>
            </a:pPr>
            <a:r>
              <a:rPr lang="ru-RU" altLang="ru-RU" sz="6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Руководитель службы </a:t>
            </a:r>
            <a:r>
              <a:rPr lang="ru-RU" altLang="ru-RU" sz="6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АиР</a:t>
            </a:r>
            <a:r>
              <a:rPr lang="ru-RU" altLang="ru-RU" sz="6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ОКБ</a:t>
            </a:r>
          </a:p>
          <a:p>
            <a:pPr lvl="0">
              <a:buClr>
                <a:srgbClr val="000000"/>
              </a:buClr>
            </a:pPr>
            <a:r>
              <a:rPr lang="ru-RU" altLang="ru-RU" sz="6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Тверь</a:t>
            </a:r>
          </a:p>
          <a:p>
            <a:pPr lvl="0">
              <a:buClr>
                <a:srgbClr val="000000"/>
              </a:buClr>
            </a:pPr>
            <a:endParaRPr lang="ru-RU" altLang="ru-RU" sz="3600" b="1" dirty="0"/>
          </a:p>
          <a:p>
            <a:pPr lvl="0">
              <a:buClr>
                <a:srgbClr val="000000"/>
              </a:buClr>
            </a:pPr>
            <a:endParaRPr lang="ru-RU" altLang="ru-RU" sz="3600" b="1" dirty="0"/>
          </a:p>
          <a:p>
            <a:pPr lvl="0">
              <a:buClr>
                <a:srgbClr val="000000"/>
              </a:buClr>
            </a:pPr>
            <a:endParaRPr lang="ru-RU" altLang="ru-RU" sz="3600" b="1" dirty="0"/>
          </a:p>
        </p:txBody>
      </p:sp>
      <p:pic>
        <p:nvPicPr>
          <p:cNvPr id="5122" name="Picture 2" descr="C:\Users\МПетрушин\Desktop\ЛОГОГО Больниц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49909" y="4081917"/>
            <a:ext cx="2599191" cy="240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10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000" y="2057400"/>
            <a:ext cx="11684000" cy="4559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Рекомендуется обрабатывать руки до и после прикосновения к респиратору.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Одевание средств индивидуальной защиты рекомендуется по алгоритму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Снятие средств индивидуальной защиты рекомендуется по алгоритму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/>
              <a:t>Всем категориям персонала ОРИТ запрещено касаться своих волос, лица и глаз весь период пребывания в помещениях с пациентами.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57" t="12813" r="32765" b="18106"/>
          <a:stretch>
            <a:fillRect/>
          </a:stretch>
        </p:blipFill>
        <p:spPr bwMode="auto">
          <a:xfrm>
            <a:off x="2832100" y="1905000"/>
            <a:ext cx="5664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564" t="27684" r="21324" b="35060"/>
          <a:stretch>
            <a:fillRect/>
          </a:stretch>
        </p:blipFill>
        <p:spPr bwMode="auto">
          <a:xfrm>
            <a:off x="2394065" y="2419003"/>
            <a:ext cx="7639397" cy="36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223761" y="6339487"/>
            <a:ext cx="4705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http://adamson.ru/AIR/FINAL/05_RUS_Instruction_HongKong.pdf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1" y="6339487"/>
            <a:ext cx="4705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http://adamson.ru/AIR/FINAL/05_RUS_Instruction_HongKong.pdf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1017" t="33654" r="19009" b="15918"/>
          <a:stretch>
            <a:fillRect/>
          </a:stretch>
        </p:blipFill>
        <p:spPr bwMode="auto">
          <a:xfrm>
            <a:off x="2984269" y="2144683"/>
            <a:ext cx="6741622" cy="36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17500"/>
            <a:ext cx="11544300" cy="135636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Уход за пациентами с COVID-19 в ОРИТ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2057400"/>
            <a:ext cx="117602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Аппараты ручной и аппаратной вентиляции рекомендуется оснастить вирусно-бактериальными фильтрами для того, чтобы фильтровать выдыхаемый воздух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Рекомендуется обязательное круглосуточное применение медицинских масок пациентами, представляющими риск распространения инфекции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17500"/>
            <a:ext cx="11544300" cy="135636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COVID-19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2057400"/>
            <a:ext cx="117602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Всех пациентов с НКИ COVID-19 или подозрением на эту инфекцию рекомендуется оценивать по шкале NEWS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Warning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Применительно к пациентам с НКИ COVID-19 или подозрением на эту инфекцию рекомендуется рассмотреть целесообразность госпитализация в ОРИТ при сумме баллов 5 и выше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16" t="15094" r="10499" b="15816"/>
          <a:stretch>
            <a:fillRect/>
          </a:stretch>
        </p:blipFill>
        <p:spPr bwMode="auto">
          <a:xfrm>
            <a:off x="1104900" y="749300"/>
            <a:ext cx="9956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17500"/>
            <a:ext cx="11544300" cy="1356360"/>
          </a:xfrm>
        </p:spPr>
        <p:txBody>
          <a:bodyPr/>
          <a:lstStyle/>
          <a:p>
            <a:r>
              <a:rPr lang="ru-RU" dirty="0" smtClean="0"/>
              <a:t>Принципы упреждающей интенсивной терапии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2057400"/>
            <a:ext cx="116840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персонала, оборудования и расходного имущества к процедуре интубации трахеи пациентам с НКИ COVID-19 или подозрением на наличие НКИ COVID-19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Выполнять интубацию трахеи пациентам с НКИ COVID-19 рекомендуется анестезиологу-реаниматологу, обладающему наибольшим опытом работы, чтобы свести к минимуму количество попыток и риск передачи инфекции защиты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17500"/>
            <a:ext cx="11544300" cy="1356360"/>
          </a:xfrm>
        </p:spPr>
        <p:txBody>
          <a:bodyPr/>
          <a:lstStyle/>
          <a:p>
            <a:r>
              <a:rPr lang="ru-RU" dirty="0" smtClean="0"/>
              <a:t>Принципы упреждающей интенсивной терапии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2057400"/>
            <a:ext cx="116840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персонала, оборудования и расходного имущества к процедуре интубации трахеи пациентам с НКИ COVID-19 или подозрением на наличие НКИ COVID-19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Выполнять интубацию трахеи пациентам с НКИ COVID-19 рекомендуется анестезиологу-реаниматологу, обладающему наибольшим опытом работы, чтобы свести к минимуму количество попыток и риск передачи инфекции защиты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17" t="23086" r="36597" b="18148"/>
          <a:stretch>
            <a:fillRect/>
          </a:stretch>
        </p:blipFill>
        <p:spPr bwMode="auto">
          <a:xfrm>
            <a:off x="558800" y="736600"/>
            <a:ext cx="11061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09" y="404664"/>
            <a:ext cx="11619187" cy="14028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cap="all" dirty="0"/>
              <a:t/>
            </a:r>
            <a:br>
              <a:rPr lang="ru-RU" sz="3100" cap="all" dirty="0"/>
            </a:br>
            <a:r>
              <a:rPr lang="ru-RU" sz="3100" b="1" cap="all" dirty="0">
                <a:latin typeface="Calibri" charset="0"/>
                <a:ea typeface="Calibri" charset="0"/>
                <a:cs typeface="Calibri" charset="0"/>
              </a:rPr>
              <a:t>ГОСУДАРСТВЕННОЕ   БЮДЖЕТНОЕ  УЧРЕЖДЕНИЕ ЗДРАВООХРАНЕНИЯ   ТВЕРСКОЙ ОБЛАСТИ  </a:t>
            </a:r>
            <a:br>
              <a:rPr lang="ru-RU" sz="3100" b="1" cap="all" dirty="0">
                <a:latin typeface="Calibri" charset="0"/>
                <a:ea typeface="Calibri" charset="0"/>
                <a:cs typeface="Calibri" charset="0"/>
              </a:rPr>
            </a:br>
            <a:r>
              <a:rPr lang="ru-RU" sz="3100" b="1" cap="all" dirty="0">
                <a:latin typeface="Calibri" charset="0"/>
                <a:ea typeface="Calibri" charset="0"/>
                <a:cs typeface="Calibri" charset="0"/>
              </a:rPr>
              <a:t> "ОБЛАСТНАЯ КЛИНИЧЕСКАЯ БОЛЬНИЦА"</a:t>
            </a:r>
            <a:r>
              <a:rPr lang="ru-RU" sz="3100" cap="all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-RU" sz="3100" cap="all" dirty="0">
                <a:latin typeface="Calibri" charset="0"/>
                <a:ea typeface="Calibri" charset="0"/>
                <a:cs typeface="Calibri" charset="0"/>
              </a:rPr>
            </a:br>
            <a:endParaRPr lang="ru-RU" sz="3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Рисунок 4" descr="Фото ок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2060848"/>
            <a:ext cx="7593701" cy="4223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036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64D93B-3D50-4BC7-A8CE-187D099D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8" y="338908"/>
            <a:ext cx="8134426" cy="24042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CECF75D-8743-423B-BEA6-00C74BB829F4}"/>
              </a:ext>
            </a:extLst>
          </p:cNvPr>
          <p:cNvSpPr/>
          <p:nvPr/>
        </p:nvSpPr>
        <p:spPr>
          <a:xfrm>
            <a:off x="898770" y="3127830"/>
            <a:ext cx="1030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5806619-E5CD-4DAD-A279-6C275388AE51}"/>
              </a:ext>
            </a:extLst>
          </p:cNvPr>
          <p:cNvSpPr/>
          <p:nvPr/>
        </p:nvSpPr>
        <p:spPr>
          <a:xfrm>
            <a:off x="381000" y="2857500"/>
            <a:ext cx="11430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Обзор 12 исследований в период с 30.11.2019 по 13.02.2020, включавших в пациентов с </a:t>
            </a:r>
            <a:r>
              <a:rPr lang="ru-RU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микробиологически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подтвержденным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COVID-19.</a:t>
            </a:r>
          </a:p>
          <a:p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 одном из наиболее крупных исследований (41 пациент)  у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10%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наблюдалась суперинфекция, при этом риск  ее возрастал при госпитализации в ОРИТ (41% по сравнению с 0% у пациентов вне ОРИТ,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 = 0.0014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) несмотря на то, что почти все пациентам назначалась эмпирическая антибиотикотерапия «прикрытия» в острой фазе. 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Микробиологические данные о возбудителях крайне ограничены, а период наблюдения слишком короткий, чтобы реально оценить вклад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послевирусных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инфекционных осложнений.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DC5325-3AC4-49AB-B812-2201B32BDAFC}"/>
              </a:ext>
            </a:extLst>
          </p:cNvPr>
          <p:cNvSpPr/>
          <p:nvPr/>
        </p:nvSpPr>
        <p:spPr>
          <a:xfrm>
            <a:off x="570400" y="6270296"/>
            <a:ext cx="11390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Lupia</a:t>
            </a:r>
            <a:r>
              <a:rPr lang="en-US" sz="1400" i="1" dirty="0"/>
              <a:t> T, et al. J Glob </a:t>
            </a:r>
            <a:r>
              <a:rPr lang="en-US" sz="1400" i="1" dirty="0" err="1"/>
              <a:t>Antimicrob</a:t>
            </a:r>
            <a:r>
              <a:rPr lang="en-US" sz="1400" i="1" dirty="0"/>
              <a:t> Resist. 2020 Mar 7;21:22-27. </a:t>
            </a:r>
          </a:p>
        </p:txBody>
      </p:sp>
    </p:spTree>
    <p:extLst>
      <p:ext uri="{BB962C8B-B14F-4D97-AF65-F5344CB8AC3E}">
        <p14:creationId xmlns="" xmlns:p14="http://schemas.microsoft.com/office/powerpoint/2010/main" val="233606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7233D6-0C81-4211-9005-5A0C1F14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71" y="292100"/>
            <a:ext cx="10515600" cy="9017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На основании опыта предыдущей эпидемии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SARS-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CoV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2003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шг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предложен алгоритм лечения бактериальных осложнений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E3BEB8-137C-47BE-BC00-F296D016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041400"/>
            <a:ext cx="11455399" cy="52578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C39076-DAA9-4273-86CE-9BF2B8CD11F5}"/>
              </a:ext>
            </a:extLst>
          </p:cNvPr>
          <p:cNvSpPr/>
          <p:nvPr/>
        </p:nvSpPr>
        <p:spPr>
          <a:xfrm>
            <a:off x="7336691" y="6298168"/>
            <a:ext cx="4636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Lupia</a:t>
            </a:r>
            <a:r>
              <a:rPr lang="en-US" sz="1400" i="1" dirty="0"/>
              <a:t> T, et al. J Glob </a:t>
            </a:r>
            <a:r>
              <a:rPr lang="en-US" sz="1400" i="1" dirty="0" err="1"/>
              <a:t>Antimicrob</a:t>
            </a:r>
            <a:r>
              <a:rPr lang="en-US" sz="1400" i="1" dirty="0"/>
              <a:t> Resist. 2020 Mar 7;21:22-27. </a:t>
            </a:r>
          </a:p>
        </p:txBody>
      </p:sp>
    </p:spTree>
    <p:extLst>
      <p:ext uri="{BB962C8B-B14F-4D97-AF65-F5344CB8AC3E}">
        <p14:creationId xmlns="" xmlns:p14="http://schemas.microsoft.com/office/powerpoint/2010/main" val="240148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9875520" cy="1356360"/>
          </a:xfrm>
        </p:spPr>
        <p:txBody>
          <a:bodyPr/>
          <a:lstStyle/>
          <a:p>
            <a:r>
              <a:rPr lang="ru-RU" dirty="0"/>
              <a:t>Заключение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2057400"/>
            <a:ext cx="115951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В условиях ограниченных ресурсов  самый ценный ресурс это компетентный врач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Четкое планирование расходов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Стратификация пациентов для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перевода в ОРИТ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333" t="12222" r="47847" b="7531"/>
          <a:stretch>
            <a:fillRect/>
          </a:stretch>
        </p:blipFill>
        <p:spPr bwMode="auto">
          <a:xfrm>
            <a:off x="3238500" y="292100"/>
            <a:ext cx="56515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11593288" cy="1356360"/>
          </a:xfrm>
        </p:spPr>
        <p:txBody>
          <a:bodyPr/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Давайте обсудим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09823"/>
            <a:ext cx="11593288" cy="185006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Петрушин Максим Александрович </a:t>
            </a:r>
          </a:p>
          <a:p>
            <a:pPr marL="45720" indent="0" algn="ctr">
              <a:buNone/>
            </a:pP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  <a:cs typeface="Calibri" pitchFamily="34" charset="0"/>
              </a:rPr>
              <a:t>petrushinmaxim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@</a:t>
            </a:r>
            <a:r>
              <a:rPr lang="en-US" sz="4000" dirty="0" err="1">
                <a:latin typeface="Calibri" pitchFamily="34" charset="0"/>
                <a:cs typeface="Calibri" pitchFamily="34" charset="0"/>
              </a:rPr>
              <a:t>gmail.com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9946" t="43133" r="55642" b="30267"/>
          <a:stretch>
            <a:fillRect/>
          </a:stretch>
        </p:blipFill>
        <p:spPr bwMode="auto">
          <a:xfrm>
            <a:off x="7219553" y="3381375"/>
            <a:ext cx="4464496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99" t="12407" b="49630"/>
          <a:stretch/>
        </p:blipFill>
        <p:spPr>
          <a:xfrm>
            <a:off x="885825" y="3238500"/>
            <a:ext cx="4495800" cy="33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458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50" y="2778515"/>
            <a:ext cx="11628619" cy="1356360"/>
          </a:xfrm>
        </p:spPr>
        <p:txBody>
          <a:bodyPr numCol="1"/>
          <a:lstStyle/>
          <a:p>
            <a:pPr algn="ctr"/>
            <a:r>
              <a:rPr lang="ru-RU" altLang="ru-RU" b="1" dirty="0">
                <a:latin typeface="Calibri" pitchFamily="34" charset="0"/>
                <a:cs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20039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 t="10617" r="15139" b="17655"/>
          <a:stretch>
            <a:fillRect/>
          </a:stretch>
        </p:blipFill>
        <p:spPr bwMode="auto">
          <a:xfrm>
            <a:off x="266700" y="330200"/>
            <a:ext cx="116713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127" t="19894" r="29921" b="6737"/>
          <a:stretch>
            <a:fillRect/>
          </a:stretch>
        </p:blipFill>
        <p:spPr bwMode="auto">
          <a:xfrm>
            <a:off x="1886857" y="319315"/>
            <a:ext cx="8534400" cy="60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000" y="2057400"/>
            <a:ext cx="11684000" cy="4559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поступлении пациента с клиническими проявлениями острого респираторного вирусного заболевания с характерными для НКИ COVID-19 симптомами и данными эпидемиологического анамнеза рекомендовано проводить комплекс первичных противоэпидемических мероприятий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000" y="2057400"/>
            <a:ext cx="11684000" cy="4559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При проведении </a:t>
            </a:r>
            <a:r>
              <a:rPr lang="ru-RU" dirty="0" err="1" smtClean="0"/>
              <a:t>аэрозоль-генерирующих</a:t>
            </a:r>
            <a:r>
              <a:rPr lang="ru-RU" dirty="0" smtClean="0"/>
              <a:t> процедур персоналу отделений анестезиологии, реанимации и интенсивной терапии рекомендуется использовать средства индивидуальной защиты (СИЗ) третьего уровня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респираторы типа </a:t>
            </a:r>
            <a:r>
              <a:rPr lang="ru-RU" dirty="0" err="1" smtClean="0"/>
              <a:t>NIOSH-certified</a:t>
            </a:r>
            <a:r>
              <a:rPr lang="ru-RU" dirty="0" smtClean="0"/>
              <a:t> N95 или FFP3 классов защиты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двойные перчатки - один комплект синих </a:t>
            </a:r>
            <a:r>
              <a:rPr lang="ru-RU" dirty="0" err="1" smtClean="0"/>
              <a:t>нитриловых</a:t>
            </a:r>
            <a:r>
              <a:rPr lang="ru-RU" dirty="0" smtClean="0"/>
              <a:t> перчаток (внутренняя перчатка) – соответствующего размера и один комплект хирургических перчаток с длинными манжетами (внешняя перчатка) соответствующего размера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000" y="2057400"/>
            <a:ext cx="11684000" cy="4559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При проведении </a:t>
            </a:r>
            <a:r>
              <a:rPr lang="ru-RU" dirty="0" err="1" smtClean="0"/>
              <a:t>аэрозоль-генерирующих</a:t>
            </a:r>
            <a:r>
              <a:rPr lang="ru-RU" dirty="0" smtClean="0"/>
              <a:t> процедур персоналу отделений анестезиологии, реанимации и интенсивной терапии рекомендуется использовать средства индивидуальной защиты (СИЗ) третьего уровня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медицинская шапочка одноразовая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водонепроницаемый халат с длинным рукавом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средства защиты глаз и кожи лица (</a:t>
            </a:r>
            <a:r>
              <a:rPr lang="ru-RU" dirty="0" err="1" smtClean="0"/>
              <a:t>полнолицевая</a:t>
            </a:r>
            <a:r>
              <a:rPr lang="ru-RU" dirty="0" smtClean="0"/>
              <a:t> защитная маска или экран, очки)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обувь, непроницаемая для жидкостей, с возможностью дезинфекции.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17500"/>
            <a:ext cx="9875520" cy="1356360"/>
          </a:xfrm>
        </p:spPr>
        <p:txBody>
          <a:bodyPr/>
          <a:lstStyle/>
          <a:p>
            <a:r>
              <a:rPr lang="ru-RU" dirty="0" err="1" smtClean="0"/>
              <a:t>Аэрозоль-генерирующие</a:t>
            </a:r>
            <a:r>
              <a:rPr lang="ru-RU" dirty="0" smtClean="0"/>
              <a:t> процедуры </a:t>
            </a:r>
            <a:r>
              <a:rPr lang="en-US" dirty="0" smtClean="0"/>
              <a:t>(AGP)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00" y="2057400"/>
            <a:ext cx="11671300" cy="46355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Интубация трахеи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Санация ротоглотки и трахеи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небулайзеров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кислородных масок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Фибробронхоскопия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Неинвазивная вентиляция легких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Ручная ИВЛ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000" y="2057400"/>
            <a:ext cx="11684000" cy="4559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Рекомендуется прекратить использование респираторов незамедлительно после выполнения аэрозоль- генерирующих процедур, в случае контаминации их секретом, кровью и другими биологическими жидкостями пациента, после контакта с пациентом с иной инфекцией, при наличии видимых повреждений или появлении затруднения при дыхании через респиратор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3835"/>
            <a:ext cx="1043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Особенности защиты персонала отделений анестезиологии, реанимации и интенсивной терапии от заражения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7505</TotalTime>
  <Words>726</Words>
  <Application>Microsoft Office PowerPoint</Application>
  <PresentationFormat>Произвольный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Базис</vt:lpstr>
      <vt:lpstr>Организация работы реанимационной службы в период эпидемии COVID -19</vt:lpstr>
      <vt:lpstr> ГОСУДАРСТВЕННОЕ   БЮДЖЕТНОЕ  УЧРЕЖДЕНИЕ ЗДРАВООХРАНЕНИЯ   ТВЕРСКОЙ ОБЛАСТИ    "ОБЛАСТНАЯ КЛИНИЧЕСКАЯ БОЛЬНИЦА" </vt:lpstr>
      <vt:lpstr>Слайд 3</vt:lpstr>
      <vt:lpstr>Слайд 4</vt:lpstr>
      <vt:lpstr>Слайд 5</vt:lpstr>
      <vt:lpstr>Слайд 6</vt:lpstr>
      <vt:lpstr>Слайд 7</vt:lpstr>
      <vt:lpstr>Аэрозоль-генерирующие процедуры (AGP)</vt:lpstr>
      <vt:lpstr>Слайд 9</vt:lpstr>
      <vt:lpstr>Слайд 10</vt:lpstr>
      <vt:lpstr>Слайд 11</vt:lpstr>
      <vt:lpstr>Слайд 12</vt:lpstr>
      <vt:lpstr>Слайд 13</vt:lpstr>
      <vt:lpstr>Уход за пациентами с COVID-19 в ОРИТ</vt:lpstr>
      <vt:lpstr>Диагностика COVID-19</vt:lpstr>
      <vt:lpstr>Слайд 16</vt:lpstr>
      <vt:lpstr>Принципы упреждающей интенсивной терапии</vt:lpstr>
      <vt:lpstr>Принципы упреждающей интенсивной терапии</vt:lpstr>
      <vt:lpstr>Слайд 19</vt:lpstr>
      <vt:lpstr>Слайд 20</vt:lpstr>
      <vt:lpstr>На основании опыта предыдущей эпидемии SARS-CoV 2003 шг предложен алгоритм лечения бактериальных осложнений</vt:lpstr>
      <vt:lpstr>Заключение: </vt:lpstr>
      <vt:lpstr>Слайд 23</vt:lpstr>
      <vt:lpstr>Давайте обсудим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Андрей Гончарук</dc:creator>
  <cp:lastModifiedBy>МПетрушин</cp:lastModifiedBy>
  <cp:revision>599</cp:revision>
  <dcterms:created xsi:type="dcterms:W3CDTF">2015-05-20T23:26:53Z</dcterms:created>
  <dcterms:modified xsi:type="dcterms:W3CDTF">2020-05-01T05:37:15Z</dcterms:modified>
</cp:coreProperties>
</file>